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92" r:id="rId3"/>
    <p:sldId id="265" r:id="rId4"/>
    <p:sldId id="268" r:id="rId5"/>
    <p:sldId id="274" r:id="rId6"/>
    <p:sldId id="287" r:id="rId7"/>
    <p:sldId id="289" r:id="rId8"/>
    <p:sldId id="290" r:id="rId9"/>
    <p:sldId id="291" r:id="rId10"/>
    <p:sldId id="266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36B24B20-B098-4815-9346-FCC5169E85D8}">
          <p14:sldIdLst>
            <p14:sldId id="256"/>
            <p14:sldId id="292"/>
            <p14:sldId id="265"/>
            <p14:sldId id="268"/>
            <p14:sldId id="274"/>
            <p14:sldId id="287"/>
            <p14:sldId id="289"/>
            <p14:sldId id="290"/>
            <p14:sldId id="291"/>
          </p14:sldIdLst>
        </p14:section>
        <p14:section name="Seção 1" id="{632963E9-9B4A-4E02-829A-ADC337B631DB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4C3C"/>
    <a:srgbClr val="B2DE27"/>
    <a:srgbClr val="8E44AD"/>
    <a:srgbClr val="3E6FFF"/>
    <a:srgbClr val="F39C12"/>
    <a:srgbClr val="F1C40F"/>
    <a:srgbClr val="D35400"/>
    <a:srgbClr val="E67E22"/>
    <a:srgbClr val="FF4C30"/>
    <a:srgbClr val="4DAF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033" autoAdjust="0"/>
  </p:normalViewPr>
  <p:slideViewPr>
    <p:cSldViewPr snapToGrid="0">
      <p:cViewPr>
        <p:scale>
          <a:sx n="25" d="100"/>
          <a:sy n="25" d="100"/>
        </p:scale>
        <p:origin x="2218" y="14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BD9055-3950-4BD7-A132-CE0AFDFA3E08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57494-2943-4D1B-AA67-A8BB67BE3F9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37725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57494-2943-4D1B-AA67-A8BB67BE3F9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19524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/>
              <a:t>PEDIR PARA ABRIR AS CAMERAS PRA TIRAR FOTO!!!!!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57494-2943-4D1B-AA67-A8BB67BE3F9F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7156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57494-2943-4D1B-AA67-A8BB67BE3F9F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9459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PEDIR PARA ABRIR AS CAMERAS NO FINAL PRA TIRAR FOTO!!!!!</a:t>
            </a:r>
          </a:p>
          <a:p>
            <a:endParaRPr lang="pt-BR" dirty="0"/>
          </a:p>
          <a:p>
            <a:r>
              <a:rPr lang="pt-BR" dirty="0"/>
              <a:t>Sou o Fabio, sou formado em analise e desenvolvimento de sistemas pela universidade tecnológica do </a:t>
            </a:r>
            <a:r>
              <a:rPr lang="pt-BR" dirty="0" err="1"/>
              <a:t>parana</a:t>
            </a:r>
            <a:r>
              <a:rPr lang="pt-BR" dirty="0"/>
              <a:t>. Moro aqui em são Paulo há 9 anos mas sou ai do </a:t>
            </a:r>
            <a:r>
              <a:rPr lang="pt-BR" dirty="0" err="1"/>
              <a:t>Parana</a:t>
            </a:r>
            <a:r>
              <a:rPr lang="pt-BR" dirty="0"/>
              <a:t>, de Londrina, e me formei na UTFPR no campus de </a:t>
            </a:r>
            <a:r>
              <a:rPr lang="pt-BR" dirty="0" err="1"/>
              <a:t>Cornelio</a:t>
            </a:r>
            <a:r>
              <a:rPr lang="pt-BR" dirty="0"/>
              <a:t> </a:t>
            </a:r>
            <a:r>
              <a:rPr lang="pt-BR" dirty="0" err="1"/>
              <a:t>Procopio</a:t>
            </a:r>
            <a:r>
              <a:rPr lang="pt-BR" dirty="0"/>
              <a:t>, uma cidade bem pertinho de </a:t>
            </a:r>
            <a:r>
              <a:rPr lang="pt-BR" dirty="0" err="1"/>
              <a:t>londirna</a:t>
            </a:r>
            <a:r>
              <a:rPr lang="pt-BR" dirty="0"/>
              <a:t>. Atualmente estou fazendo MBA em Data Science e </a:t>
            </a:r>
            <a:r>
              <a:rPr lang="pt-BR" dirty="0" err="1"/>
              <a:t>Inteligencia</a:t>
            </a:r>
            <a:r>
              <a:rPr lang="pt-BR" dirty="0"/>
              <a:t> Artificial na FIAP, aqui em, </a:t>
            </a:r>
            <a:r>
              <a:rPr lang="pt-BR" dirty="0" err="1"/>
              <a:t>Saâo</a:t>
            </a:r>
            <a:r>
              <a:rPr lang="pt-BR" dirty="0"/>
              <a:t> Paulo e estou na Zurich Seguros como Tech Lead.</a:t>
            </a:r>
          </a:p>
          <a:p>
            <a:endParaRPr lang="pt-BR" dirty="0"/>
          </a:p>
          <a:p>
            <a:r>
              <a:rPr lang="pt-BR" dirty="0"/>
              <a:t>Além disso dou aulas de dados e de programação, sou mentor, ajudo algumas pessoas em inicio de carreira e sou voluntario em alguns projetos e em algumas instituições, como na própria Zurich, que tem uma área de responsabilidade social bem legal e no hemocentro de ribeirão preto.</a:t>
            </a:r>
          </a:p>
          <a:p>
            <a:endParaRPr lang="pt-BR" dirty="0"/>
          </a:p>
          <a:p>
            <a:r>
              <a:rPr lang="pt-BR" dirty="0"/>
              <a:t>Aqui estão os meus contatos, esse </a:t>
            </a:r>
            <a:r>
              <a:rPr lang="pt-BR" dirty="0" err="1"/>
              <a:t>qr</a:t>
            </a:r>
            <a:r>
              <a:rPr lang="pt-BR" dirty="0"/>
              <a:t> </a:t>
            </a:r>
            <a:r>
              <a:rPr lang="pt-BR" dirty="0" err="1"/>
              <a:t>code</a:t>
            </a:r>
            <a:r>
              <a:rPr lang="pt-BR" dirty="0"/>
              <a:t> aponta pro meu </a:t>
            </a:r>
            <a:r>
              <a:rPr lang="pt-BR" dirty="0" err="1"/>
              <a:t>linkedin</a:t>
            </a:r>
            <a:r>
              <a:rPr lang="pt-BR" dirty="0"/>
              <a:t> e fiquem a vontade para entrar em contato comigo, vai ser muito legal </a:t>
            </a:r>
            <a:r>
              <a:rPr lang="pt-BR" dirty="0" err="1"/>
              <a:t>extender</a:t>
            </a:r>
            <a:r>
              <a:rPr lang="pt-BR" dirty="0"/>
              <a:t> esse papo rápido que teremos aqui.</a:t>
            </a:r>
          </a:p>
          <a:p>
            <a:endParaRPr lang="pt-BR" dirty="0"/>
          </a:p>
          <a:p>
            <a:r>
              <a:rPr lang="pt-BR" dirty="0"/>
              <a:t>[PROXIMO SLIDE]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57494-2943-4D1B-AA67-A8BB67BE3F9F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845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57494-2943-4D1B-AA67-A8BB67BE3F9F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06150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57494-2943-4D1B-AA67-A8BB67BE3F9F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65206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57494-2943-4D1B-AA67-A8BB67BE3F9F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48002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57494-2943-4D1B-AA67-A8BB67BE3F9F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42711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57494-2943-4D1B-AA67-A8BB67BE3F9F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3789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57494-2943-4D1B-AA67-A8BB67BE3F9F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1353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9A1FAC-8AA1-597D-47A8-8F805A275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A6A533-6DFC-BDBA-D70D-1AD400B03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6A4C06-F1F9-02A2-06EA-D4610E094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7D4FE92-FB86-33F5-150A-BA758B416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9420A8-0676-BCBB-52AD-22B8D1BB4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34451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F03EC4-5951-1A4F-492A-679869B4B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4B360D1-687A-01C3-8BEE-D130BA2284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D1F69F3-636C-0762-B918-D64D7D5D5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398B77-30B1-786F-77CD-CB8A15BC3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41D327-A597-1925-2233-4B67E0008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06332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0D8E486-E87C-4437-A1B9-FC4C09153E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81CF0AE-EADE-5E04-0A89-AB04BFD65F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FDE9725-3B68-FEBA-9518-0E644F4FF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69CAFA-1DCA-EA89-9DA2-E049DA986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9B16C4-15CC-7544-768E-9838051C2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9565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E37E67-EDEF-C7BB-9944-49734F844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4094A1-C6D6-7BF8-CCC9-A3CA9F805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788B444-5545-0B11-A019-5C87EAE67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B51BA90-765A-B674-C818-11045AB11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687A782-969E-E434-6CE5-6450C6205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7150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E93553-A3FB-F5F9-905E-9131C4965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D1893CE-CEC7-0EBB-4398-A8858F767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871B9D-4AD3-39C3-08A2-7802E906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35CE2A-4552-0CD9-E817-F298AD1B5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7E2F90-C4AA-B682-6C50-62FD54DF6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3071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C248CE-12C5-694F-E79B-FFD01326E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8A999B-3C00-D6BE-DB40-21D1A1F5B3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2625D09-B99D-37A4-F7C7-E229CC9D8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D2805FE-2E08-2FF4-BD6F-505A205B5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59AA2A0-5FC8-E9C4-7CDA-937082F6F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48B022C-4008-0A06-36D4-1B1464D94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7490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BF1AFC-D614-385E-61D2-261EA577A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00C4305-58D4-E6A8-BB9C-5805D863FB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3BA1CC8-E6D8-B513-AD01-964E767D49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85D6F49-E346-D9B0-C331-140789D9A4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529CD59-5C04-7F97-3639-4F859BB14F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130EA33-DC5F-072B-D61F-ECF4648C1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B4EE9CB-D4A5-96D5-36DC-A9DDD7FA3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64D2231-C680-F232-5A4C-B65E955F3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97312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C0753A-50B8-6231-C902-127C97E0A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BD599A5-A938-F9DA-D629-01771E142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23599CC-906D-9178-8BF2-E02B78F91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AE9C27B-EDD4-755D-E11F-F494CB669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10025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E74A6E7-C157-A300-EB19-FDD73367C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8485046-ADF7-EEA5-1F7E-0061C5299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55BACE6-6541-EBC1-C042-EF964A3A8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7035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22BA79-36FD-AC26-CBCA-DAB574B86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AB95574-7485-6D3C-5B36-CF1E9ADED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6E38249-6C7E-B775-9211-0B988B421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DE2FD90-CD94-E203-C19A-B38EB05A9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83E83B1-F2C7-371F-1B56-4E3721CCA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612556D-0F67-B47F-D73F-BB22A7A31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86449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812C1A-5C83-CC59-18E6-18C5DAC3D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5A07FC5-2772-642B-C08C-5C772EE605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299203-69D6-6396-C752-855ADCB2C6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0B917B9-2F35-54F3-E762-8B71D20C7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64BE4D3-60E5-9A59-CE1F-E688D2233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C77FBC4-28E3-C4CD-7F50-F1B501619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68007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BB1CFEC-9277-C7A0-9A9A-3A5E51BDD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AA11A2B-B4CC-6FA5-54D2-86EA9E830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8F8AD6-4840-FB7D-897F-3081FC458C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9009E-1028-432E-AF72-74849856EFB7}" type="datetimeFigureOut">
              <a:rPr lang="pt-BR" smtClean="0"/>
              <a:t>17/03/2024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7D6D3E-4AE3-DF5A-A9D6-3830A0963A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60B3FB-4D64-A56E-355D-BA3A51111B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7DA7D-423E-45D7-9801-00928228C7E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535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slide" Target="slide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fabiomarcelodesouza/apresentacao-mobilize-arq-rag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fabiomarcelodesouza/apresentacao-mobilize-arq-rag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C35D0FFA-AED4-5C56-7486-325EB61A36A2}"/>
              </a:ext>
            </a:extLst>
          </p:cNvPr>
          <p:cNvSpPr txBox="1"/>
          <p:nvPr/>
        </p:nvSpPr>
        <p:spPr>
          <a:xfrm>
            <a:off x="3048802" y="3108241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A536A0A-CBBB-C5FC-29B7-B52C4C730521}"/>
              </a:ext>
            </a:extLst>
          </p:cNvPr>
          <p:cNvSpPr txBox="1"/>
          <p:nvPr/>
        </p:nvSpPr>
        <p:spPr>
          <a:xfrm>
            <a:off x="218661" y="2274838"/>
            <a:ext cx="117546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Desbloqueando o Poder da Criatividade: RAG - Transformando Informação em Inspiração!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9376648-CCD4-B641-414F-8D47CA923E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894"/>
          <a:stretch/>
        </p:blipFill>
        <p:spPr>
          <a:xfrm>
            <a:off x="1279742" y="7261831"/>
            <a:ext cx="9632515" cy="264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9511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366113D-F74E-CC7B-B541-CB663DC13466}"/>
              </a:ext>
            </a:extLst>
          </p:cNvPr>
          <p:cNvSpPr/>
          <p:nvPr/>
        </p:nvSpPr>
        <p:spPr>
          <a:xfrm>
            <a:off x="7091607" y="111967"/>
            <a:ext cx="4950921" cy="6634066"/>
          </a:xfrm>
          <a:prstGeom prst="roundRect">
            <a:avLst>
              <a:gd name="adj" fmla="val 3641"/>
            </a:avLst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35D0FFA-AED4-5C56-7486-325EB61A36A2}"/>
              </a:ext>
            </a:extLst>
          </p:cNvPr>
          <p:cNvSpPr txBox="1"/>
          <p:nvPr/>
        </p:nvSpPr>
        <p:spPr>
          <a:xfrm>
            <a:off x="3048802" y="3108241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7" name="Imagem 16" descr="Código QR&#10;&#10;Descrição gerada automaticamente">
            <a:extLst>
              <a:ext uri="{FF2B5EF4-FFF2-40B4-BE49-F238E27FC236}">
                <a16:creationId xmlns:a16="http://schemas.microsoft.com/office/drawing/2014/main" id="{21A5A33D-D802-D6E9-BA21-D4C78BACB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940" y="5071268"/>
            <a:ext cx="1401723" cy="1401723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3FC13EA-FD35-1C05-F566-60D93041D282}"/>
              </a:ext>
            </a:extLst>
          </p:cNvPr>
          <p:cNvSpPr txBox="1"/>
          <p:nvPr/>
        </p:nvSpPr>
        <p:spPr>
          <a:xfrm>
            <a:off x="363221" y="385009"/>
            <a:ext cx="67283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Obrigado e dúvidas estou à disposição!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2DA83FC-41E2-C356-37AD-4EECAC01823E}"/>
              </a:ext>
            </a:extLst>
          </p:cNvPr>
          <p:cNvSpPr txBox="1"/>
          <p:nvPr/>
        </p:nvSpPr>
        <p:spPr>
          <a:xfrm>
            <a:off x="363221" y="3108241"/>
            <a:ext cx="609760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C</a:t>
            </a:r>
            <a:r>
              <a:rPr lang="pt-BR" sz="2800" b="1" dirty="0">
                <a:solidFill>
                  <a:schemeClr val="bg1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ontato</a:t>
            </a:r>
          </a:p>
          <a:p>
            <a:endParaRPr lang="pt-BR" sz="32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50CE097-FC3C-0AB2-8716-5884565E753C}"/>
              </a:ext>
            </a:extLst>
          </p:cNvPr>
          <p:cNvSpPr txBox="1"/>
          <p:nvPr/>
        </p:nvSpPr>
        <p:spPr>
          <a:xfrm>
            <a:off x="363221" y="3721766"/>
            <a:ext cx="6097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E-mail: fabmasouza@hotmail.com ou fabmasouza@gmail.com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LinkedIn: https://www.linkedin.com/in/fabiomarcelosouza/</a:t>
            </a:r>
          </a:p>
        </p:txBody>
      </p:sp>
    </p:spTree>
    <p:extLst>
      <p:ext uri="{BB962C8B-B14F-4D97-AF65-F5344CB8AC3E}">
        <p14:creationId xmlns:p14="http://schemas.microsoft.com/office/powerpoint/2010/main" val="3461542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C35D0FFA-AED4-5C56-7486-325EB61A36A2}"/>
              </a:ext>
            </a:extLst>
          </p:cNvPr>
          <p:cNvSpPr txBox="1"/>
          <p:nvPr/>
        </p:nvSpPr>
        <p:spPr>
          <a:xfrm>
            <a:off x="3048802" y="3108241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A536A0A-CBBB-C5FC-29B7-B52C4C730521}"/>
              </a:ext>
            </a:extLst>
          </p:cNvPr>
          <p:cNvSpPr txBox="1"/>
          <p:nvPr/>
        </p:nvSpPr>
        <p:spPr>
          <a:xfrm>
            <a:off x="218661" y="2274838"/>
            <a:ext cx="117546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solidFill>
                  <a:schemeClr val="bg1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Desbloqueando o Poder da Criatividade: RAG - Transformando Informação em Inspiração!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E04CDDA-C861-485B-0A4C-BE7D42D00D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894"/>
          <a:stretch/>
        </p:blipFill>
        <p:spPr>
          <a:xfrm>
            <a:off x="1279742" y="4213831"/>
            <a:ext cx="9632515" cy="2644170"/>
          </a:xfrm>
          <a:prstGeom prst="rect">
            <a:avLst/>
          </a:prstGeom>
        </p:spPr>
      </p:pic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8" name="Zoom de Slide 7">
                <a:extLst>
                  <a:ext uri="{FF2B5EF4-FFF2-40B4-BE49-F238E27FC236}">
                    <a16:creationId xmlns:a16="http://schemas.microsoft.com/office/drawing/2014/main" id="{ED85B6FF-E6A4-E2DD-9B7A-13983DB0AFF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30379899"/>
                  </p:ext>
                </p:extLst>
              </p:nvPr>
            </p:nvGraphicFramePr>
            <p:xfrm>
              <a:off x="13034420" y="-232410"/>
              <a:ext cx="12605173" cy="7090410"/>
            </p:xfrm>
            <a:graphic>
              <a:graphicData uri="http://schemas.microsoft.com/office/powerpoint/2016/slidezoom">
                <pslz:sldZm>
                  <pslz:sldZmObj sldId="265" cId="1945460517">
                    <pslz:zmPr id="{B4BC9858-CF8D-4D68-BAEF-2AFC87B0C80D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605173" cy="709041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8" name="Zoom de Slide 7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ED85B6FF-E6A4-E2DD-9B7A-13983DB0AF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034420" y="-232410"/>
                <a:ext cx="12605173" cy="709041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36509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C35D0FFA-AED4-5C56-7486-325EB61A36A2}"/>
              </a:ext>
            </a:extLst>
          </p:cNvPr>
          <p:cNvSpPr txBox="1"/>
          <p:nvPr/>
        </p:nvSpPr>
        <p:spPr>
          <a:xfrm>
            <a:off x="3048802" y="3108241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C8478361-DDDE-D726-B5AF-34FA1CB26F64}"/>
              </a:ext>
            </a:extLst>
          </p:cNvPr>
          <p:cNvSpPr/>
          <p:nvPr/>
        </p:nvSpPr>
        <p:spPr>
          <a:xfrm>
            <a:off x="111967" y="111967"/>
            <a:ext cx="4950921" cy="6634066"/>
          </a:xfrm>
          <a:prstGeom prst="roundRect">
            <a:avLst>
              <a:gd name="adj" fmla="val 3641"/>
            </a:avLst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613F978-5396-DB09-0A0F-48FA0199E326}"/>
              </a:ext>
            </a:extLst>
          </p:cNvPr>
          <p:cNvSpPr txBox="1"/>
          <p:nvPr/>
        </p:nvSpPr>
        <p:spPr>
          <a:xfrm>
            <a:off x="5207269" y="133339"/>
            <a:ext cx="67283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Olá, sou o Fabio!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AC249F8-54B7-6072-1A72-854E0377556C}"/>
              </a:ext>
            </a:extLst>
          </p:cNvPr>
          <p:cNvSpPr txBox="1"/>
          <p:nvPr/>
        </p:nvSpPr>
        <p:spPr>
          <a:xfrm>
            <a:off x="3048802" y="3108241"/>
            <a:ext cx="60976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B411191-EBD4-F39B-4190-CC081F0C68BA}"/>
              </a:ext>
            </a:extLst>
          </p:cNvPr>
          <p:cNvSpPr txBox="1"/>
          <p:nvPr/>
        </p:nvSpPr>
        <p:spPr>
          <a:xfrm>
            <a:off x="5207269" y="919510"/>
            <a:ext cx="609760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Tech Lead | Senior Full Stack Developer | MBA | Professor | Mentor |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Voluntário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algn="just"/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algn="just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Formado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em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análise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desenvolvimento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sistemas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pela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Universidade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Tecnológica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Federal do Paraná (UTFPR)</a:t>
            </a:r>
          </a:p>
          <a:p>
            <a:pPr algn="just"/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MBA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em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Data Science and Artificial Intelligence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na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FIAP</a:t>
            </a:r>
          </a:p>
          <a:p>
            <a:pPr algn="just"/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algn="just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Zurich Seguros</a:t>
            </a:r>
            <a:endParaRPr lang="pt-BR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F9A2FE2-EED4-7298-32D7-12166FE1A844}"/>
              </a:ext>
            </a:extLst>
          </p:cNvPr>
          <p:cNvSpPr txBox="1"/>
          <p:nvPr/>
        </p:nvSpPr>
        <p:spPr>
          <a:xfrm>
            <a:off x="5207269" y="3641374"/>
            <a:ext cx="609760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C</a:t>
            </a:r>
            <a:r>
              <a:rPr lang="pt-BR" sz="2800" b="1" dirty="0">
                <a:solidFill>
                  <a:schemeClr val="bg1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ontato</a:t>
            </a:r>
          </a:p>
          <a:p>
            <a:endParaRPr lang="pt-BR" sz="3200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6F97475-03F3-EAD1-9D77-450013383A63}"/>
              </a:ext>
            </a:extLst>
          </p:cNvPr>
          <p:cNvSpPr txBox="1"/>
          <p:nvPr/>
        </p:nvSpPr>
        <p:spPr>
          <a:xfrm>
            <a:off x="5207269" y="4254899"/>
            <a:ext cx="6097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E-mail: fabmasouza@hotmail.com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ou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fabmasouza@gmail.com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LinkedIn: https://www.linkedin.com/in/fabiomarcelosouza/</a:t>
            </a:r>
          </a:p>
        </p:txBody>
      </p:sp>
      <p:pic>
        <p:nvPicPr>
          <p:cNvPr id="14" name="Imagem 13" descr="Código QR&#10;&#10;Descrição gerada automaticamente">
            <a:extLst>
              <a:ext uri="{FF2B5EF4-FFF2-40B4-BE49-F238E27FC236}">
                <a16:creationId xmlns:a16="http://schemas.microsoft.com/office/drawing/2014/main" id="{BF9051A9-8065-3ECE-8618-E003F20C43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030" y="5034279"/>
            <a:ext cx="1646734" cy="1646734"/>
          </a:xfrm>
          <a:prstGeom prst="rect">
            <a:avLst/>
          </a:prstGeom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Zoom de Slide 2">
                <a:extLst>
                  <a:ext uri="{FF2B5EF4-FFF2-40B4-BE49-F238E27FC236}">
                    <a16:creationId xmlns:a16="http://schemas.microsoft.com/office/drawing/2014/main" id="{F5A3A96B-8965-9878-DB99-F37B854A543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20866241"/>
                  </p:ext>
                </p:extLst>
              </p:nvPr>
            </p:nvGraphicFramePr>
            <p:xfrm>
              <a:off x="12435840" y="0"/>
              <a:ext cx="12078040" cy="6793898"/>
            </p:xfrm>
            <a:graphic>
              <a:graphicData uri="http://schemas.microsoft.com/office/powerpoint/2016/slidezoom">
                <pslz:sldZm>
                  <pslz:sldZmObj sldId="268" cId="1345218985">
                    <pslz:zmPr id="{BF3031F7-F153-447A-A403-2BE28B380A73}" returnToParent="0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078040" cy="6793898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Zoom de Slide 2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F5A3A96B-8965-9878-DB99-F37B854A543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435840" y="0"/>
                <a:ext cx="12078040" cy="6793898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5460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tângulo 5">
            <a:extLst>
              <a:ext uri="{FF2B5EF4-FFF2-40B4-BE49-F238E27FC236}">
                <a16:creationId xmlns:a16="http://schemas.microsoft.com/office/drawing/2014/main" id="{AAA292A0-46FF-B893-2B30-876046ED32F7}"/>
              </a:ext>
            </a:extLst>
          </p:cNvPr>
          <p:cNvSpPr/>
          <p:nvPr/>
        </p:nvSpPr>
        <p:spPr>
          <a:xfrm>
            <a:off x="-10106504" y="-2"/>
            <a:ext cx="9754811" cy="6858001"/>
          </a:xfrm>
          <a:prstGeom prst="rect">
            <a:avLst/>
          </a:prstGeom>
          <a:solidFill>
            <a:srgbClr val="B2D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8" name="Retângulo 4">
            <a:extLst>
              <a:ext uri="{FF2B5EF4-FFF2-40B4-BE49-F238E27FC236}">
                <a16:creationId xmlns:a16="http://schemas.microsoft.com/office/drawing/2014/main" id="{AECCB8D3-0BDA-B154-36AC-4948BC7DBC46}"/>
              </a:ext>
            </a:extLst>
          </p:cNvPr>
          <p:cNvSpPr/>
          <p:nvPr/>
        </p:nvSpPr>
        <p:spPr>
          <a:xfrm>
            <a:off x="-10716103" y="-1"/>
            <a:ext cx="609600" cy="6858000"/>
          </a:xfrm>
          <a:prstGeom prst="rect">
            <a:avLst/>
          </a:prstGeom>
          <a:solidFill>
            <a:srgbClr val="F1C4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9" name="Retângulo 3">
            <a:extLst>
              <a:ext uri="{FF2B5EF4-FFF2-40B4-BE49-F238E27FC236}">
                <a16:creationId xmlns:a16="http://schemas.microsoft.com/office/drawing/2014/main" id="{A8AD5728-2F50-95A4-0F75-9847E20C2BE7}"/>
              </a:ext>
            </a:extLst>
          </p:cNvPr>
          <p:cNvSpPr/>
          <p:nvPr/>
        </p:nvSpPr>
        <p:spPr>
          <a:xfrm>
            <a:off x="-11325703" y="-1"/>
            <a:ext cx="609600" cy="68580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0" name="Retângulo 2">
            <a:extLst>
              <a:ext uri="{FF2B5EF4-FFF2-40B4-BE49-F238E27FC236}">
                <a16:creationId xmlns:a16="http://schemas.microsoft.com/office/drawing/2014/main" id="{674DA887-D2DC-99C3-7484-64223CA14DF4}"/>
              </a:ext>
            </a:extLst>
          </p:cNvPr>
          <p:cNvSpPr/>
          <p:nvPr/>
        </p:nvSpPr>
        <p:spPr>
          <a:xfrm>
            <a:off x="-11934899" y="1"/>
            <a:ext cx="609600" cy="6857999"/>
          </a:xfrm>
          <a:prstGeom prst="rect">
            <a:avLst/>
          </a:prstGeom>
          <a:solidFill>
            <a:srgbClr val="E67E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3" name="Slide Visao Geral">
            <a:extLst>
              <a:ext uri="{FF2B5EF4-FFF2-40B4-BE49-F238E27FC236}">
                <a16:creationId xmlns:a16="http://schemas.microsoft.com/office/drawing/2014/main" id="{910A979B-DF73-1374-FA3E-BEA14ECAA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503039" y="1483459"/>
            <a:ext cx="8547879" cy="4801700"/>
          </a:xfrm>
          <a:prstGeom prst="rect">
            <a:avLst/>
          </a:prstGeom>
        </p:spPr>
      </p:pic>
      <p:sp>
        <p:nvSpPr>
          <p:cNvPr id="31" name="Retângulo 1">
            <a:extLst>
              <a:ext uri="{FF2B5EF4-FFF2-40B4-BE49-F238E27FC236}">
                <a16:creationId xmlns:a16="http://schemas.microsoft.com/office/drawing/2014/main" id="{8ECADA5E-6625-DAEE-AF4F-B7BD31A5AD70}"/>
              </a:ext>
            </a:extLst>
          </p:cNvPr>
          <p:cNvSpPr/>
          <p:nvPr/>
        </p:nvSpPr>
        <p:spPr>
          <a:xfrm>
            <a:off x="-12544095" y="1"/>
            <a:ext cx="609196" cy="6857999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Exemplo Prático">
            <a:extLst>
              <a:ext uri="{FF2B5EF4-FFF2-40B4-BE49-F238E27FC236}">
                <a16:creationId xmlns:a16="http://schemas.microsoft.com/office/drawing/2014/main" id="{29D2D332-E89F-A1EF-F674-2A3B6CABB42A}"/>
              </a:ext>
            </a:extLst>
          </p:cNvPr>
          <p:cNvSpPr txBox="1"/>
          <p:nvPr/>
        </p:nvSpPr>
        <p:spPr>
          <a:xfrm>
            <a:off x="1687513" y="5161464"/>
            <a:ext cx="57390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rgbClr val="C00000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Exemplo Prático</a:t>
            </a:r>
            <a:endParaRPr lang="pt-BR" sz="1050" dirty="0">
              <a:solidFill>
                <a:srgbClr val="C00000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5" name="3">
            <a:extLst>
              <a:ext uri="{FF2B5EF4-FFF2-40B4-BE49-F238E27FC236}">
                <a16:creationId xmlns:a16="http://schemas.microsoft.com/office/drawing/2014/main" id="{5879B6B6-6F37-0122-7771-EA8DBFDE13E0}"/>
              </a:ext>
            </a:extLst>
          </p:cNvPr>
          <p:cNvSpPr txBox="1"/>
          <p:nvPr/>
        </p:nvSpPr>
        <p:spPr>
          <a:xfrm>
            <a:off x="573865" y="4915243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C00000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3</a:t>
            </a:r>
            <a:endParaRPr lang="pt-BR" dirty="0">
              <a:solidFill>
                <a:srgbClr val="C00000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7" name="RAG (Retrieval Augmented Generation)">
            <a:extLst>
              <a:ext uri="{FF2B5EF4-FFF2-40B4-BE49-F238E27FC236}">
                <a16:creationId xmlns:a16="http://schemas.microsoft.com/office/drawing/2014/main" id="{962ED0EA-555B-2991-CD27-15181F4BFBCD}"/>
              </a:ext>
            </a:extLst>
          </p:cNvPr>
          <p:cNvSpPr txBox="1"/>
          <p:nvPr/>
        </p:nvSpPr>
        <p:spPr>
          <a:xfrm>
            <a:off x="1687513" y="3087692"/>
            <a:ext cx="99306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accent2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RAG (</a:t>
            </a:r>
            <a:r>
              <a:rPr lang="pt-BR" sz="4800" dirty="0" err="1">
                <a:solidFill>
                  <a:schemeClr val="accent2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Retrieval</a:t>
            </a:r>
            <a:r>
              <a:rPr lang="pt-BR" sz="4800" dirty="0">
                <a:solidFill>
                  <a:schemeClr val="accent2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</a:t>
            </a:r>
            <a:r>
              <a:rPr lang="pt-BR" sz="4800" dirty="0" err="1">
                <a:solidFill>
                  <a:schemeClr val="accent2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Augmented</a:t>
            </a:r>
            <a:r>
              <a:rPr lang="pt-BR" sz="4800" dirty="0">
                <a:solidFill>
                  <a:schemeClr val="accent2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Generation)</a:t>
            </a:r>
            <a:endParaRPr lang="pt-BR" sz="1050" dirty="0">
              <a:solidFill>
                <a:schemeClr val="accent2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4" name="2">
            <a:extLst>
              <a:ext uri="{FF2B5EF4-FFF2-40B4-BE49-F238E27FC236}">
                <a16:creationId xmlns:a16="http://schemas.microsoft.com/office/drawing/2014/main" id="{4176CE36-4B7E-6716-F97B-51FA028564E7}"/>
              </a:ext>
            </a:extLst>
          </p:cNvPr>
          <p:cNvSpPr txBox="1"/>
          <p:nvPr/>
        </p:nvSpPr>
        <p:spPr>
          <a:xfrm>
            <a:off x="573865" y="3210803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chemeClr val="accent2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2</a:t>
            </a:r>
            <a:endParaRPr lang="pt-BR" dirty="0">
              <a:solidFill>
                <a:schemeClr val="accent2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6" name="Retro Gen AI">
            <a:extLst>
              <a:ext uri="{FF2B5EF4-FFF2-40B4-BE49-F238E27FC236}">
                <a16:creationId xmlns:a16="http://schemas.microsoft.com/office/drawing/2014/main" id="{BE58A380-EB6F-D63D-F623-D47165981795}"/>
              </a:ext>
            </a:extLst>
          </p:cNvPr>
          <p:cNvSpPr txBox="1"/>
          <p:nvPr/>
        </p:nvSpPr>
        <p:spPr>
          <a:xfrm>
            <a:off x="1687513" y="1833721"/>
            <a:ext cx="46281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rgbClr val="B2DE27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Retro </a:t>
            </a:r>
            <a:r>
              <a:rPr lang="pt-BR" sz="4800" dirty="0" err="1">
                <a:solidFill>
                  <a:srgbClr val="B2DE27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Gen</a:t>
            </a:r>
            <a:r>
              <a:rPr lang="pt-BR" sz="4800" dirty="0">
                <a:solidFill>
                  <a:srgbClr val="B2DE27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AI</a:t>
            </a:r>
            <a:endParaRPr lang="pt-BR" sz="1050" dirty="0">
              <a:solidFill>
                <a:srgbClr val="B2DE27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2" name="1">
            <a:extLst>
              <a:ext uri="{FF2B5EF4-FFF2-40B4-BE49-F238E27FC236}">
                <a16:creationId xmlns:a16="http://schemas.microsoft.com/office/drawing/2014/main" id="{FCF88672-C9BD-6E27-B49D-BC6B17955ABA}"/>
              </a:ext>
            </a:extLst>
          </p:cNvPr>
          <p:cNvSpPr txBox="1"/>
          <p:nvPr/>
        </p:nvSpPr>
        <p:spPr>
          <a:xfrm>
            <a:off x="569913" y="1587500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B2DE27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1</a:t>
            </a:r>
            <a:endParaRPr lang="pt-BR" dirty="0">
              <a:solidFill>
                <a:srgbClr val="B2DE27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D232F72B-D1A7-AA88-6C08-EDA3BDE1FF62}"/>
              </a:ext>
            </a:extLst>
          </p:cNvPr>
          <p:cNvSpPr/>
          <p:nvPr/>
        </p:nvSpPr>
        <p:spPr>
          <a:xfrm>
            <a:off x="569913" y="536478"/>
            <a:ext cx="10778808" cy="670021"/>
          </a:xfrm>
          <a:prstGeom prst="roundRect">
            <a:avLst>
              <a:gd name="adj" fmla="val 50000"/>
            </a:avLst>
          </a:prstGeom>
          <a:solidFill>
            <a:srgbClr val="E74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345218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5">
            <a:extLst>
              <a:ext uri="{FF2B5EF4-FFF2-40B4-BE49-F238E27FC236}">
                <a16:creationId xmlns:a16="http://schemas.microsoft.com/office/drawing/2014/main" id="{FC6D0A62-B11B-3F48-8F45-9B1DDE0673B4}"/>
              </a:ext>
            </a:extLst>
          </p:cNvPr>
          <p:cNvSpPr/>
          <p:nvPr/>
        </p:nvSpPr>
        <p:spPr>
          <a:xfrm>
            <a:off x="2437188" y="-2"/>
            <a:ext cx="9754811" cy="6858001"/>
          </a:xfrm>
          <a:prstGeom prst="rect">
            <a:avLst/>
          </a:prstGeom>
          <a:solidFill>
            <a:srgbClr val="B2D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Fonte:">
            <a:extLst>
              <a:ext uri="{FF2B5EF4-FFF2-40B4-BE49-F238E27FC236}">
                <a16:creationId xmlns:a16="http://schemas.microsoft.com/office/drawing/2014/main" id="{644E0D86-EE53-CD3F-921F-9E8171BE8CC9}"/>
              </a:ext>
            </a:extLst>
          </p:cNvPr>
          <p:cNvSpPr txBox="1"/>
          <p:nvPr/>
        </p:nvSpPr>
        <p:spPr>
          <a:xfrm>
            <a:off x="2927033" y="6360481"/>
            <a:ext cx="4926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Fonte: Professor </a:t>
            </a:r>
            <a:r>
              <a:rPr lang="pt-BR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Eldrey</a:t>
            </a:r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S. Galindo</a:t>
            </a:r>
            <a:endParaRPr lang="pt-BR" sz="300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pic>
        <p:nvPicPr>
          <p:cNvPr id="16" name="Slide Visao Geral">
            <a:extLst>
              <a:ext uri="{FF2B5EF4-FFF2-40B4-BE49-F238E27FC236}">
                <a16:creationId xmlns:a16="http://schemas.microsoft.com/office/drawing/2014/main" id="{633A8DF7-4A57-EE0A-CE71-20CD3BF6C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328" y="1483459"/>
            <a:ext cx="8547879" cy="4801700"/>
          </a:xfrm>
          <a:prstGeom prst="rect">
            <a:avLst/>
          </a:prstGeom>
        </p:spPr>
      </p:pic>
      <p:sp>
        <p:nvSpPr>
          <p:cNvPr id="12" name="Retro Gen AI">
            <a:extLst>
              <a:ext uri="{FF2B5EF4-FFF2-40B4-BE49-F238E27FC236}">
                <a16:creationId xmlns:a16="http://schemas.microsoft.com/office/drawing/2014/main" id="{104F43FA-BA23-BDF2-B14B-7494BAC2284E}"/>
              </a:ext>
            </a:extLst>
          </p:cNvPr>
          <p:cNvSpPr txBox="1"/>
          <p:nvPr/>
        </p:nvSpPr>
        <p:spPr>
          <a:xfrm>
            <a:off x="4003993" y="242776"/>
            <a:ext cx="46281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Retro </a:t>
            </a:r>
            <a:r>
              <a:rPr lang="pt-BR" sz="48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Gen</a:t>
            </a:r>
            <a:r>
              <a:rPr lang="pt-BR" sz="48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AI</a:t>
            </a:r>
            <a:endParaRPr lang="pt-BR" sz="1050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1" name="1">
            <a:extLst>
              <a:ext uri="{FF2B5EF4-FFF2-40B4-BE49-F238E27FC236}">
                <a16:creationId xmlns:a16="http://schemas.microsoft.com/office/drawing/2014/main" id="{5E6453FB-8EE3-E531-FCB0-BCECBC01D42E}"/>
              </a:ext>
            </a:extLst>
          </p:cNvPr>
          <p:cNvSpPr txBox="1"/>
          <p:nvPr/>
        </p:nvSpPr>
        <p:spPr>
          <a:xfrm>
            <a:off x="2886393" y="-3445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1</a:t>
            </a:r>
            <a:endParaRPr lang="pt-BR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81F4703-9D5B-4CC2-2814-92E2B800745C}"/>
              </a:ext>
            </a:extLst>
          </p:cNvPr>
          <p:cNvSpPr/>
          <p:nvPr/>
        </p:nvSpPr>
        <p:spPr>
          <a:xfrm>
            <a:off x="1827589" y="-1"/>
            <a:ext cx="609600" cy="6858000"/>
          </a:xfrm>
          <a:prstGeom prst="rect">
            <a:avLst/>
          </a:prstGeom>
          <a:solidFill>
            <a:srgbClr val="F1C4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8D72AB0E-A26A-9CA5-85C2-7B7BB69E58DD}"/>
              </a:ext>
            </a:extLst>
          </p:cNvPr>
          <p:cNvSpPr/>
          <p:nvPr/>
        </p:nvSpPr>
        <p:spPr>
          <a:xfrm>
            <a:off x="1217989" y="-1"/>
            <a:ext cx="609600" cy="68580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Retângulo 2">
            <a:extLst>
              <a:ext uri="{FF2B5EF4-FFF2-40B4-BE49-F238E27FC236}">
                <a16:creationId xmlns:a16="http://schemas.microsoft.com/office/drawing/2014/main" id="{7FB5E73F-8E2F-393C-6C84-6F0D786F5667}"/>
              </a:ext>
            </a:extLst>
          </p:cNvPr>
          <p:cNvSpPr/>
          <p:nvPr/>
        </p:nvSpPr>
        <p:spPr>
          <a:xfrm>
            <a:off x="608793" y="1"/>
            <a:ext cx="609600" cy="6857999"/>
          </a:xfrm>
          <a:prstGeom prst="rect">
            <a:avLst/>
          </a:prstGeom>
          <a:solidFill>
            <a:srgbClr val="E67E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 1">
            <a:extLst>
              <a:ext uri="{FF2B5EF4-FFF2-40B4-BE49-F238E27FC236}">
                <a16:creationId xmlns:a16="http://schemas.microsoft.com/office/drawing/2014/main" id="{C6113D0C-428C-11E3-AEE5-4B99F2E6B605}"/>
              </a:ext>
            </a:extLst>
          </p:cNvPr>
          <p:cNvSpPr/>
          <p:nvPr/>
        </p:nvSpPr>
        <p:spPr>
          <a:xfrm>
            <a:off x="-403" y="1"/>
            <a:ext cx="609196" cy="6857999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8856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5">
            <a:extLst>
              <a:ext uri="{FF2B5EF4-FFF2-40B4-BE49-F238E27FC236}">
                <a16:creationId xmlns:a16="http://schemas.microsoft.com/office/drawing/2014/main" id="{FC6D0A62-B11B-3F48-8F45-9B1DDE0673B4}"/>
              </a:ext>
            </a:extLst>
          </p:cNvPr>
          <p:cNvSpPr/>
          <p:nvPr/>
        </p:nvSpPr>
        <p:spPr>
          <a:xfrm>
            <a:off x="2437188" y="-2"/>
            <a:ext cx="9754811" cy="6858001"/>
          </a:xfrm>
          <a:prstGeom prst="rect">
            <a:avLst/>
          </a:prstGeom>
          <a:solidFill>
            <a:srgbClr val="B2D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Fonte:">
            <a:extLst>
              <a:ext uri="{FF2B5EF4-FFF2-40B4-BE49-F238E27FC236}">
                <a16:creationId xmlns:a16="http://schemas.microsoft.com/office/drawing/2014/main" id="{644E0D86-EE53-CD3F-921F-9E8171BE8CC9}"/>
              </a:ext>
            </a:extLst>
          </p:cNvPr>
          <p:cNvSpPr txBox="1"/>
          <p:nvPr/>
        </p:nvSpPr>
        <p:spPr>
          <a:xfrm>
            <a:off x="2927033" y="6360481"/>
            <a:ext cx="4926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Fonte: Professor </a:t>
            </a:r>
            <a:r>
              <a:rPr lang="pt-BR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Eldrey</a:t>
            </a:r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S. Galindo</a:t>
            </a:r>
            <a:endParaRPr lang="pt-BR" sz="300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pic>
        <p:nvPicPr>
          <p:cNvPr id="16" name="Slide Visao Geral">
            <a:extLst>
              <a:ext uri="{FF2B5EF4-FFF2-40B4-BE49-F238E27FC236}">
                <a16:creationId xmlns:a16="http://schemas.microsoft.com/office/drawing/2014/main" id="{633A8DF7-4A57-EE0A-CE71-20CD3BF6C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328" y="1483459"/>
            <a:ext cx="8547879" cy="4801700"/>
          </a:xfrm>
          <a:prstGeom prst="rect">
            <a:avLst/>
          </a:prstGeom>
        </p:spPr>
      </p:pic>
      <p:pic>
        <p:nvPicPr>
          <p:cNvPr id="4" name="Slide Chat GPT">
            <a:extLst>
              <a:ext uri="{FF2B5EF4-FFF2-40B4-BE49-F238E27FC236}">
                <a16:creationId xmlns:a16="http://schemas.microsoft.com/office/drawing/2014/main" id="{483B1DF1-A0ED-083C-D7DF-DA3BF503C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6384" y="1483459"/>
            <a:ext cx="8536823" cy="4850189"/>
          </a:xfrm>
          <a:prstGeom prst="rect">
            <a:avLst/>
          </a:prstGeom>
        </p:spPr>
      </p:pic>
      <p:sp>
        <p:nvSpPr>
          <p:cNvPr id="12" name="Retro Gen AI">
            <a:extLst>
              <a:ext uri="{FF2B5EF4-FFF2-40B4-BE49-F238E27FC236}">
                <a16:creationId xmlns:a16="http://schemas.microsoft.com/office/drawing/2014/main" id="{104F43FA-BA23-BDF2-B14B-7494BAC2284E}"/>
              </a:ext>
            </a:extLst>
          </p:cNvPr>
          <p:cNvSpPr txBox="1"/>
          <p:nvPr/>
        </p:nvSpPr>
        <p:spPr>
          <a:xfrm>
            <a:off x="4003993" y="242776"/>
            <a:ext cx="46281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Retro </a:t>
            </a:r>
            <a:r>
              <a:rPr lang="pt-BR" sz="48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Gen</a:t>
            </a:r>
            <a:r>
              <a:rPr lang="pt-BR" sz="48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AI</a:t>
            </a:r>
            <a:endParaRPr lang="pt-BR" sz="1050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1" name="1">
            <a:extLst>
              <a:ext uri="{FF2B5EF4-FFF2-40B4-BE49-F238E27FC236}">
                <a16:creationId xmlns:a16="http://schemas.microsoft.com/office/drawing/2014/main" id="{5E6453FB-8EE3-E531-FCB0-BCECBC01D42E}"/>
              </a:ext>
            </a:extLst>
          </p:cNvPr>
          <p:cNvSpPr txBox="1"/>
          <p:nvPr/>
        </p:nvSpPr>
        <p:spPr>
          <a:xfrm>
            <a:off x="2886393" y="-3445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1</a:t>
            </a:r>
            <a:endParaRPr lang="pt-BR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81F4703-9D5B-4CC2-2814-92E2B800745C}"/>
              </a:ext>
            </a:extLst>
          </p:cNvPr>
          <p:cNvSpPr/>
          <p:nvPr/>
        </p:nvSpPr>
        <p:spPr>
          <a:xfrm>
            <a:off x="1827589" y="-1"/>
            <a:ext cx="609600" cy="6858000"/>
          </a:xfrm>
          <a:prstGeom prst="rect">
            <a:avLst/>
          </a:prstGeom>
          <a:solidFill>
            <a:srgbClr val="F1C4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Fonte">
            <a:extLst>
              <a:ext uri="{FF2B5EF4-FFF2-40B4-BE49-F238E27FC236}">
                <a16:creationId xmlns:a16="http://schemas.microsoft.com/office/drawing/2014/main" id="{7DFDCC78-DF30-50F3-7E09-B8B39052946B}"/>
              </a:ext>
            </a:extLst>
          </p:cNvPr>
          <p:cNvSpPr txBox="1"/>
          <p:nvPr/>
        </p:nvSpPr>
        <p:spPr>
          <a:xfrm>
            <a:off x="-9133717" y="6034606"/>
            <a:ext cx="8853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Fonte: https://learn.microsoft.com/pt-br/azure/search/retrieval-augmented-generation-overview</a:t>
            </a:r>
          </a:p>
        </p:txBody>
      </p:sp>
      <p:pic>
        <p:nvPicPr>
          <p:cNvPr id="15" name="Imagem Arquitetura" descr="Architecture diagram of information retrieval with search and ChatGPT.">
            <a:extLst>
              <a:ext uri="{FF2B5EF4-FFF2-40B4-BE49-F238E27FC236}">
                <a16:creationId xmlns:a16="http://schemas.microsoft.com/office/drawing/2014/main" id="{4AA02FDB-3EEB-5627-A6CB-FB803C66E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275243" y="1596273"/>
            <a:ext cx="8784996" cy="395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AG (Retrieval Augmented Generation)">
            <a:extLst>
              <a:ext uri="{FF2B5EF4-FFF2-40B4-BE49-F238E27FC236}">
                <a16:creationId xmlns:a16="http://schemas.microsoft.com/office/drawing/2014/main" id="{53BD4BC2-1934-75FD-C25D-62870AFCD032}"/>
              </a:ext>
            </a:extLst>
          </p:cNvPr>
          <p:cNvSpPr txBox="1"/>
          <p:nvPr/>
        </p:nvSpPr>
        <p:spPr>
          <a:xfrm>
            <a:off x="-6629778" y="129962"/>
            <a:ext cx="76927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RAG (</a:t>
            </a:r>
            <a:r>
              <a:rPr lang="pt-BR" sz="32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Retrieval</a:t>
            </a:r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</a:t>
            </a:r>
            <a:r>
              <a:rPr lang="pt-BR" sz="32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Augmented</a:t>
            </a:r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Generation)</a:t>
            </a:r>
          </a:p>
        </p:txBody>
      </p:sp>
      <p:sp>
        <p:nvSpPr>
          <p:cNvPr id="9" name="2">
            <a:extLst>
              <a:ext uri="{FF2B5EF4-FFF2-40B4-BE49-F238E27FC236}">
                <a16:creationId xmlns:a16="http://schemas.microsoft.com/office/drawing/2014/main" id="{BC5C0645-422C-2C31-221D-43AD15DD6E90}"/>
              </a:ext>
            </a:extLst>
          </p:cNvPr>
          <p:cNvSpPr txBox="1"/>
          <p:nvPr/>
        </p:nvSpPr>
        <p:spPr>
          <a:xfrm>
            <a:off x="-7747378" y="-1520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2</a:t>
            </a:r>
            <a:endParaRPr lang="pt-BR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8D72AB0E-A26A-9CA5-85C2-7B7BB69E58DD}"/>
              </a:ext>
            </a:extLst>
          </p:cNvPr>
          <p:cNvSpPr/>
          <p:nvPr/>
        </p:nvSpPr>
        <p:spPr>
          <a:xfrm>
            <a:off x="1217989" y="-1"/>
            <a:ext cx="609600" cy="68580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Retângulo 2">
            <a:extLst>
              <a:ext uri="{FF2B5EF4-FFF2-40B4-BE49-F238E27FC236}">
                <a16:creationId xmlns:a16="http://schemas.microsoft.com/office/drawing/2014/main" id="{7FB5E73F-8E2F-393C-6C84-6F0D786F5667}"/>
              </a:ext>
            </a:extLst>
          </p:cNvPr>
          <p:cNvSpPr/>
          <p:nvPr/>
        </p:nvSpPr>
        <p:spPr>
          <a:xfrm>
            <a:off x="608793" y="1"/>
            <a:ext cx="609600" cy="6857999"/>
          </a:xfrm>
          <a:prstGeom prst="rect">
            <a:avLst/>
          </a:prstGeom>
          <a:solidFill>
            <a:srgbClr val="E67E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 1">
            <a:extLst>
              <a:ext uri="{FF2B5EF4-FFF2-40B4-BE49-F238E27FC236}">
                <a16:creationId xmlns:a16="http://schemas.microsoft.com/office/drawing/2014/main" id="{C6113D0C-428C-11E3-AEE5-4B99F2E6B605}"/>
              </a:ext>
            </a:extLst>
          </p:cNvPr>
          <p:cNvSpPr/>
          <p:nvPr/>
        </p:nvSpPr>
        <p:spPr>
          <a:xfrm>
            <a:off x="-403" y="1"/>
            <a:ext cx="609196" cy="6857999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45815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5">
            <a:extLst>
              <a:ext uri="{FF2B5EF4-FFF2-40B4-BE49-F238E27FC236}">
                <a16:creationId xmlns:a16="http://schemas.microsoft.com/office/drawing/2014/main" id="{FC6D0A62-B11B-3F48-8F45-9B1DDE0673B4}"/>
              </a:ext>
            </a:extLst>
          </p:cNvPr>
          <p:cNvSpPr/>
          <p:nvPr/>
        </p:nvSpPr>
        <p:spPr>
          <a:xfrm>
            <a:off x="2437188" y="-2"/>
            <a:ext cx="9754811" cy="6858001"/>
          </a:xfrm>
          <a:prstGeom prst="rect">
            <a:avLst/>
          </a:prstGeom>
          <a:solidFill>
            <a:srgbClr val="B2D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Fonte:">
            <a:extLst>
              <a:ext uri="{FF2B5EF4-FFF2-40B4-BE49-F238E27FC236}">
                <a16:creationId xmlns:a16="http://schemas.microsoft.com/office/drawing/2014/main" id="{644E0D86-EE53-CD3F-921F-9E8171BE8CC9}"/>
              </a:ext>
            </a:extLst>
          </p:cNvPr>
          <p:cNvSpPr txBox="1"/>
          <p:nvPr/>
        </p:nvSpPr>
        <p:spPr>
          <a:xfrm>
            <a:off x="2927033" y="6360481"/>
            <a:ext cx="4926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Fonte: Professor </a:t>
            </a:r>
            <a:r>
              <a:rPr lang="pt-BR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Eldrey</a:t>
            </a:r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S. Galindo</a:t>
            </a:r>
            <a:endParaRPr lang="pt-BR" sz="300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pic>
        <p:nvPicPr>
          <p:cNvPr id="16" name="Slide Visao Geral">
            <a:extLst>
              <a:ext uri="{FF2B5EF4-FFF2-40B4-BE49-F238E27FC236}">
                <a16:creationId xmlns:a16="http://schemas.microsoft.com/office/drawing/2014/main" id="{633A8DF7-4A57-EE0A-CE71-20CD3BF6C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328" y="1483459"/>
            <a:ext cx="8547879" cy="4801700"/>
          </a:xfrm>
          <a:prstGeom prst="rect">
            <a:avLst/>
          </a:prstGeom>
        </p:spPr>
      </p:pic>
      <p:pic>
        <p:nvPicPr>
          <p:cNvPr id="4" name="Slide Chat GPT">
            <a:extLst>
              <a:ext uri="{FF2B5EF4-FFF2-40B4-BE49-F238E27FC236}">
                <a16:creationId xmlns:a16="http://schemas.microsoft.com/office/drawing/2014/main" id="{483B1DF1-A0ED-083C-D7DF-DA3BF503C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6384" y="1483459"/>
            <a:ext cx="8536823" cy="4850189"/>
          </a:xfrm>
          <a:prstGeom prst="rect">
            <a:avLst/>
          </a:prstGeom>
        </p:spPr>
      </p:pic>
      <p:sp>
        <p:nvSpPr>
          <p:cNvPr id="12" name="Retro Gen AI">
            <a:extLst>
              <a:ext uri="{FF2B5EF4-FFF2-40B4-BE49-F238E27FC236}">
                <a16:creationId xmlns:a16="http://schemas.microsoft.com/office/drawing/2014/main" id="{104F43FA-BA23-BDF2-B14B-7494BAC2284E}"/>
              </a:ext>
            </a:extLst>
          </p:cNvPr>
          <p:cNvSpPr txBox="1"/>
          <p:nvPr/>
        </p:nvSpPr>
        <p:spPr>
          <a:xfrm>
            <a:off x="4003993" y="242776"/>
            <a:ext cx="46281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Retro </a:t>
            </a:r>
            <a:r>
              <a:rPr lang="pt-BR" sz="48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Gen</a:t>
            </a:r>
            <a:r>
              <a:rPr lang="pt-BR" sz="48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AI</a:t>
            </a:r>
            <a:endParaRPr lang="pt-BR" sz="1050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1" name="1">
            <a:extLst>
              <a:ext uri="{FF2B5EF4-FFF2-40B4-BE49-F238E27FC236}">
                <a16:creationId xmlns:a16="http://schemas.microsoft.com/office/drawing/2014/main" id="{5E6453FB-8EE3-E531-FCB0-BCECBC01D42E}"/>
              </a:ext>
            </a:extLst>
          </p:cNvPr>
          <p:cNvSpPr txBox="1"/>
          <p:nvPr/>
        </p:nvSpPr>
        <p:spPr>
          <a:xfrm>
            <a:off x="2886393" y="-3445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1</a:t>
            </a:r>
            <a:endParaRPr lang="pt-BR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81F4703-9D5B-4CC2-2814-92E2B800745C}"/>
              </a:ext>
            </a:extLst>
          </p:cNvPr>
          <p:cNvSpPr/>
          <p:nvPr/>
        </p:nvSpPr>
        <p:spPr>
          <a:xfrm>
            <a:off x="1827588" y="-1"/>
            <a:ext cx="9754811" cy="6858000"/>
          </a:xfrm>
          <a:prstGeom prst="rect">
            <a:avLst/>
          </a:prstGeom>
          <a:solidFill>
            <a:srgbClr val="F1C4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Fonte">
            <a:extLst>
              <a:ext uri="{FF2B5EF4-FFF2-40B4-BE49-F238E27FC236}">
                <a16:creationId xmlns:a16="http://schemas.microsoft.com/office/drawing/2014/main" id="{4C27252D-CAB1-0FF9-B9A6-6A59D392DA5F}"/>
              </a:ext>
            </a:extLst>
          </p:cNvPr>
          <p:cNvSpPr txBox="1"/>
          <p:nvPr/>
        </p:nvSpPr>
        <p:spPr>
          <a:xfrm>
            <a:off x="2367854" y="6034606"/>
            <a:ext cx="8853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Fonte: https://learn.microsoft.com/pt-br/azure/search/retrieval-augmented-generation-overview</a:t>
            </a:r>
          </a:p>
        </p:txBody>
      </p:sp>
      <p:sp>
        <p:nvSpPr>
          <p:cNvPr id="13" name="Texto Slide">
            <a:extLst>
              <a:ext uri="{FF2B5EF4-FFF2-40B4-BE49-F238E27FC236}">
                <a16:creationId xmlns:a16="http://schemas.microsoft.com/office/drawing/2014/main" id="{4555B7E0-10AF-44DB-19D1-0498D2E2061E}"/>
              </a:ext>
            </a:extLst>
          </p:cNvPr>
          <p:cNvSpPr txBox="1"/>
          <p:nvPr/>
        </p:nvSpPr>
        <p:spPr>
          <a:xfrm>
            <a:off x="-8302738" y="1533055"/>
            <a:ext cx="769273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RAG amplia </a:t>
            </a:r>
            <a:r>
              <a:rPr lang="pt-BR" sz="2000" dirty="0" err="1">
                <a:latin typeface="72 Monospace" panose="020B0509030603020204" pitchFamily="49" charset="0"/>
                <a:cs typeface="72 Monospace" panose="020B0509030603020204" pitchFamily="49" charset="0"/>
              </a:rPr>
              <a:t>LLMs</a:t>
            </a:r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 (Large </a:t>
            </a:r>
            <a:r>
              <a:rPr lang="pt-BR" sz="2000" dirty="0" err="1">
                <a:latin typeface="72 Monospace" panose="020B0509030603020204" pitchFamily="49" charset="0"/>
                <a:cs typeface="72 Monospace" panose="020B0509030603020204" pitchFamily="49" charset="0"/>
              </a:rPr>
              <a:t>Language</a:t>
            </a:r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 Models) como ChatGPT.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Adiciona sistema de recuperação de informações.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Controla dados usados na formulação de respostas.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Ideal para aplicações empresariais.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Restringe IA generativa a conteúdo corporativo.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Utiliza documentos, imagens vetorizadas e outros formatos de dados.</a:t>
            </a:r>
          </a:p>
        </p:txBody>
      </p:sp>
      <p:pic>
        <p:nvPicPr>
          <p:cNvPr id="1026" name="Imagem Arquitetura" descr="Architecture diagram of information retrieval with search and ChatGPT.">
            <a:extLst>
              <a:ext uri="{FF2B5EF4-FFF2-40B4-BE49-F238E27FC236}">
                <a16:creationId xmlns:a16="http://schemas.microsoft.com/office/drawing/2014/main" id="{FD04B3EB-DADD-5651-ABC5-770350397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6785" y="1596273"/>
            <a:ext cx="8784996" cy="395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AG (Retrieval Augmented Generation)">
            <a:extLst>
              <a:ext uri="{FF2B5EF4-FFF2-40B4-BE49-F238E27FC236}">
                <a16:creationId xmlns:a16="http://schemas.microsoft.com/office/drawing/2014/main" id="{794EB82E-3DA6-483F-8B32-CDBF98AE06AB}"/>
              </a:ext>
            </a:extLst>
          </p:cNvPr>
          <p:cNvSpPr txBox="1"/>
          <p:nvPr/>
        </p:nvSpPr>
        <p:spPr>
          <a:xfrm>
            <a:off x="3401985" y="129962"/>
            <a:ext cx="76927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RAG (</a:t>
            </a:r>
            <a:r>
              <a:rPr lang="pt-BR" sz="32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Retrieval</a:t>
            </a:r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</a:t>
            </a:r>
            <a:r>
              <a:rPr lang="pt-BR" sz="32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Augmented</a:t>
            </a:r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Generation)</a:t>
            </a:r>
          </a:p>
        </p:txBody>
      </p:sp>
      <p:sp>
        <p:nvSpPr>
          <p:cNvPr id="8" name="2">
            <a:extLst>
              <a:ext uri="{FF2B5EF4-FFF2-40B4-BE49-F238E27FC236}">
                <a16:creationId xmlns:a16="http://schemas.microsoft.com/office/drawing/2014/main" id="{E70F1956-34CA-45F8-E8BC-AC9D43DA683C}"/>
              </a:ext>
            </a:extLst>
          </p:cNvPr>
          <p:cNvSpPr txBox="1"/>
          <p:nvPr/>
        </p:nvSpPr>
        <p:spPr>
          <a:xfrm>
            <a:off x="2284385" y="-1520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2</a:t>
            </a:r>
            <a:endParaRPr lang="pt-BR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8D72AB0E-A26A-9CA5-85C2-7B7BB69E58DD}"/>
              </a:ext>
            </a:extLst>
          </p:cNvPr>
          <p:cNvSpPr/>
          <p:nvPr/>
        </p:nvSpPr>
        <p:spPr>
          <a:xfrm>
            <a:off x="1217989" y="-1"/>
            <a:ext cx="609600" cy="68580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Retângulo 2">
            <a:extLst>
              <a:ext uri="{FF2B5EF4-FFF2-40B4-BE49-F238E27FC236}">
                <a16:creationId xmlns:a16="http://schemas.microsoft.com/office/drawing/2014/main" id="{7FB5E73F-8E2F-393C-6C84-6F0D786F5667}"/>
              </a:ext>
            </a:extLst>
          </p:cNvPr>
          <p:cNvSpPr/>
          <p:nvPr/>
        </p:nvSpPr>
        <p:spPr>
          <a:xfrm>
            <a:off x="608793" y="1"/>
            <a:ext cx="609600" cy="6857999"/>
          </a:xfrm>
          <a:prstGeom prst="rect">
            <a:avLst/>
          </a:prstGeom>
          <a:solidFill>
            <a:srgbClr val="E67E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 1">
            <a:extLst>
              <a:ext uri="{FF2B5EF4-FFF2-40B4-BE49-F238E27FC236}">
                <a16:creationId xmlns:a16="http://schemas.microsoft.com/office/drawing/2014/main" id="{C6113D0C-428C-11E3-AEE5-4B99F2E6B605}"/>
              </a:ext>
            </a:extLst>
          </p:cNvPr>
          <p:cNvSpPr/>
          <p:nvPr/>
        </p:nvSpPr>
        <p:spPr>
          <a:xfrm>
            <a:off x="-403" y="1"/>
            <a:ext cx="609196" cy="6857999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42526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5">
            <a:extLst>
              <a:ext uri="{FF2B5EF4-FFF2-40B4-BE49-F238E27FC236}">
                <a16:creationId xmlns:a16="http://schemas.microsoft.com/office/drawing/2014/main" id="{FC6D0A62-B11B-3F48-8F45-9B1DDE0673B4}"/>
              </a:ext>
            </a:extLst>
          </p:cNvPr>
          <p:cNvSpPr/>
          <p:nvPr/>
        </p:nvSpPr>
        <p:spPr>
          <a:xfrm>
            <a:off x="2437188" y="-2"/>
            <a:ext cx="9754811" cy="6858001"/>
          </a:xfrm>
          <a:prstGeom prst="rect">
            <a:avLst/>
          </a:prstGeom>
          <a:solidFill>
            <a:srgbClr val="B2D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Fonte:">
            <a:extLst>
              <a:ext uri="{FF2B5EF4-FFF2-40B4-BE49-F238E27FC236}">
                <a16:creationId xmlns:a16="http://schemas.microsoft.com/office/drawing/2014/main" id="{644E0D86-EE53-CD3F-921F-9E8171BE8CC9}"/>
              </a:ext>
            </a:extLst>
          </p:cNvPr>
          <p:cNvSpPr txBox="1"/>
          <p:nvPr/>
        </p:nvSpPr>
        <p:spPr>
          <a:xfrm>
            <a:off x="2927033" y="6360481"/>
            <a:ext cx="4926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Fonte: Professor </a:t>
            </a:r>
            <a:r>
              <a:rPr lang="pt-BR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Eldrey</a:t>
            </a:r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S. Galindo</a:t>
            </a:r>
            <a:endParaRPr lang="pt-BR" sz="300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pic>
        <p:nvPicPr>
          <p:cNvPr id="16" name="Slide Visao Geral">
            <a:extLst>
              <a:ext uri="{FF2B5EF4-FFF2-40B4-BE49-F238E27FC236}">
                <a16:creationId xmlns:a16="http://schemas.microsoft.com/office/drawing/2014/main" id="{633A8DF7-4A57-EE0A-CE71-20CD3BF6C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328" y="1483459"/>
            <a:ext cx="8547879" cy="4801700"/>
          </a:xfrm>
          <a:prstGeom prst="rect">
            <a:avLst/>
          </a:prstGeom>
        </p:spPr>
      </p:pic>
      <p:pic>
        <p:nvPicPr>
          <p:cNvPr id="4" name="Slide Chat GPT">
            <a:extLst>
              <a:ext uri="{FF2B5EF4-FFF2-40B4-BE49-F238E27FC236}">
                <a16:creationId xmlns:a16="http://schemas.microsoft.com/office/drawing/2014/main" id="{483B1DF1-A0ED-083C-D7DF-DA3BF503C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6384" y="1483459"/>
            <a:ext cx="8536823" cy="4850189"/>
          </a:xfrm>
          <a:prstGeom prst="rect">
            <a:avLst/>
          </a:prstGeom>
        </p:spPr>
      </p:pic>
      <p:sp>
        <p:nvSpPr>
          <p:cNvPr id="12" name="Retro Gen AI">
            <a:extLst>
              <a:ext uri="{FF2B5EF4-FFF2-40B4-BE49-F238E27FC236}">
                <a16:creationId xmlns:a16="http://schemas.microsoft.com/office/drawing/2014/main" id="{104F43FA-BA23-BDF2-B14B-7494BAC2284E}"/>
              </a:ext>
            </a:extLst>
          </p:cNvPr>
          <p:cNvSpPr txBox="1"/>
          <p:nvPr/>
        </p:nvSpPr>
        <p:spPr>
          <a:xfrm>
            <a:off x="4003993" y="416401"/>
            <a:ext cx="46281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Retro </a:t>
            </a:r>
            <a:r>
              <a:rPr lang="pt-BR" sz="48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Gen</a:t>
            </a:r>
            <a:r>
              <a:rPr lang="pt-BR" sz="48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AI</a:t>
            </a:r>
            <a:endParaRPr lang="pt-BR" sz="1050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1" name="1">
            <a:extLst>
              <a:ext uri="{FF2B5EF4-FFF2-40B4-BE49-F238E27FC236}">
                <a16:creationId xmlns:a16="http://schemas.microsoft.com/office/drawing/2014/main" id="{5E6453FB-8EE3-E531-FCB0-BCECBC01D42E}"/>
              </a:ext>
            </a:extLst>
          </p:cNvPr>
          <p:cNvSpPr txBox="1"/>
          <p:nvPr/>
        </p:nvSpPr>
        <p:spPr>
          <a:xfrm>
            <a:off x="2886393" y="170180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1</a:t>
            </a:r>
            <a:endParaRPr lang="pt-BR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81F4703-9D5B-4CC2-2814-92E2B800745C}"/>
              </a:ext>
            </a:extLst>
          </p:cNvPr>
          <p:cNvSpPr/>
          <p:nvPr/>
        </p:nvSpPr>
        <p:spPr>
          <a:xfrm>
            <a:off x="1827588" y="-1"/>
            <a:ext cx="9754811" cy="6858000"/>
          </a:xfrm>
          <a:prstGeom prst="rect">
            <a:avLst/>
          </a:prstGeom>
          <a:solidFill>
            <a:srgbClr val="F1C4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Fonte">
            <a:extLst>
              <a:ext uri="{FF2B5EF4-FFF2-40B4-BE49-F238E27FC236}">
                <a16:creationId xmlns:a16="http://schemas.microsoft.com/office/drawing/2014/main" id="{4C27252D-CAB1-0FF9-B9A6-6A59D392DA5F}"/>
              </a:ext>
            </a:extLst>
          </p:cNvPr>
          <p:cNvSpPr txBox="1"/>
          <p:nvPr/>
        </p:nvSpPr>
        <p:spPr>
          <a:xfrm>
            <a:off x="2367854" y="6034606"/>
            <a:ext cx="8853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Fonte: https://learn.microsoft.com/pt-br/azure/search/retrieval-augmented-generation-overview</a:t>
            </a:r>
          </a:p>
        </p:txBody>
      </p:sp>
      <p:sp>
        <p:nvSpPr>
          <p:cNvPr id="14" name="Texto Slide">
            <a:extLst>
              <a:ext uri="{FF2B5EF4-FFF2-40B4-BE49-F238E27FC236}">
                <a16:creationId xmlns:a16="http://schemas.microsoft.com/office/drawing/2014/main" id="{B4C6ED66-0392-3E4E-C13A-55BF3E227A31}"/>
              </a:ext>
            </a:extLst>
          </p:cNvPr>
          <p:cNvSpPr txBox="1"/>
          <p:nvPr/>
        </p:nvSpPr>
        <p:spPr>
          <a:xfrm>
            <a:off x="2425729" y="1533055"/>
            <a:ext cx="769273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RAG amplia </a:t>
            </a:r>
            <a:r>
              <a:rPr lang="pt-BR" sz="2000" dirty="0" err="1">
                <a:latin typeface="72 Monospace" panose="020B0509030603020204" pitchFamily="49" charset="0"/>
                <a:cs typeface="72 Monospace" panose="020B0509030603020204" pitchFamily="49" charset="0"/>
              </a:rPr>
              <a:t>LLMs</a:t>
            </a:r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 (Large </a:t>
            </a:r>
            <a:r>
              <a:rPr lang="pt-BR" sz="2000" dirty="0" err="1">
                <a:latin typeface="72 Monospace" panose="020B0509030603020204" pitchFamily="49" charset="0"/>
                <a:cs typeface="72 Monospace" panose="020B0509030603020204" pitchFamily="49" charset="0"/>
              </a:rPr>
              <a:t>Language</a:t>
            </a:r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 Models) como ChatGPT.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Adiciona sistema de recuperação de informações.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Controla dados usados na formulação de respostas.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Ideal para aplicações empresariais.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Restringe IA generativa a conteúdo corporativo.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Utiliza documentos, imagens vetorizadas e outros formatos de dados.</a:t>
            </a:r>
          </a:p>
        </p:txBody>
      </p:sp>
      <p:pic>
        <p:nvPicPr>
          <p:cNvPr id="15" name="Imagem Arquitetura" descr="Architecture diagram of information retrieval with search and ChatGPT.">
            <a:extLst>
              <a:ext uri="{FF2B5EF4-FFF2-40B4-BE49-F238E27FC236}">
                <a16:creationId xmlns:a16="http://schemas.microsoft.com/office/drawing/2014/main" id="{384E96A9-A463-BA1B-FCA1-5E614EBD4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0139" y="1596273"/>
            <a:ext cx="8784996" cy="395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AG (Retrieval Augmented Generation)">
            <a:extLst>
              <a:ext uri="{FF2B5EF4-FFF2-40B4-BE49-F238E27FC236}">
                <a16:creationId xmlns:a16="http://schemas.microsoft.com/office/drawing/2014/main" id="{794EB82E-3DA6-483F-8B32-CDBF98AE06AB}"/>
              </a:ext>
            </a:extLst>
          </p:cNvPr>
          <p:cNvSpPr txBox="1"/>
          <p:nvPr/>
        </p:nvSpPr>
        <p:spPr>
          <a:xfrm>
            <a:off x="3401985" y="129962"/>
            <a:ext cx="76927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RAG (</a:t>
            </a:r>
            <a:r>
              <a:rPr lang="pt-BR" sz="32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Retrieval</a:t>
            </a:r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</a:t>
            </a:r>
            <a:r>
              <a:rPr lang="pt-BR" sz="32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Augmented</a:t>
            </a:r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Generation)</a:t>
            </a:r>
          </a:p>
        </p:txBody>
      </p:sp>
      <p:sp>
        <p:nvSpPr>
          <p:cNvPr id="8" name="2">
            <a:extLst>
              <a:ext uri="{FF2B5EF4-FFF2-40B4-BE49-F238E27FC236}">
                <a16:creationId xmlns:a16="http://schemas.microsoft.com/office/drawing/2014/main" id="{E70F1956-34CA-45F8-E8BC-AC9D43DA683C}"/>
              </a:ext>
            </a:extLst>
          </p:cNvPr>
          <p:cNvSpPr txBox="1"/>
          <p:nvPr/>
        </p:nvSpPr>
        <p:spPr>
          <a:xfrm>
            <a:off x="2284385" y="-1520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2</a:t>
            </a:r>
            <a:endParaRPr lang="pt-BR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8" name="GITHUB">
            <a:extLst>
              <a:ext uri="{FF2B5EF4-FFF2-40B4-BE49-F238E27FC236}">
                <a16:creationId xmlns:a16="http://schemas.microsoft.com/office/drawing/2014/main" id="{5AE86910-9FBB-9B9C-C6D9-57B142DAECEB}"/>
              </a:ext>
            </a:extLst>
          </p:cNvPr>
          <p:cNvSpPr txBox="1"/>
          <p:nvPr/>
        </p:nvSpPr>
        <p:spPr>
          <a:xfrm>
            <a:off x="-9772861" y="2397946"/>
            <a:ext cx="917431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C00000"/>
                </a:solidFill>
                <a:latin typeface="72 Monospace" panose="020B0509030603020204" pitchFamily="49" charset="0"/>
                <a:cs typeface="72 Monospace" panose="020B0509030603020204" pitchFamily="49" charset="0"/>
                <a:hlinkClick r:id="rId6"/>
              </a:rPr>
              <a:t>https://github.com/fabiomarcelodesouza/apresentacao-mobilize-arq-rag</a:t>
            </a:r>
            <a:endParaRPr lang="pt-BR" sz="4000" dirty="0">
              <a:solidFill>
                <a:srgbClr val="C00000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endParaRPr lang="pt-BR" sz="900" dirty="0">
              <a:solidFill>
                <a:srgbClr val="C00000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8D72AB0E-A26A-9CA5-85C2-7B7BB69E58DD}"/>
              </a:ext>
            </a:extLst>
          </p:cNvPr>
          <p:cNvSpPr/>
          <p:nvPr/>
        </p:nvSpPr>
        <p:spPr>
          <a:xfrm>
            <a:off x="1217989" y="-1"/>
            <a:ext cx="609600" cy="68580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0" name="Exemplo Prático">
            <a:extLst>
              <a:ext uri="{FF2B5EF4-FFF2-40B4-BE49-F238E27FC236}">
                <a16:creationId xmlns:a16="http://schemas.microsoft.com/office/drawing/2014/main" id="{CE8FDDCB-EB40-6EDD-3C83-F70756C4C150}"/>
              </a:ext>
            </a:extLst>
          </p:cNvPr>
          <p:cNvSpPr txBox="1"/>
          <p:nvPr/>
        </p:nvSpPr>
        <p:spPr>
          <a:xfrm>
            <a:off x="-5872054" y="240997"/>
            <a:ext cx="57390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rgbClr val="C00000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Exemplo Prático</a:t>
            </a:r>
            <a:endParaRPr lang="pt-BR" sz="1050" dirty="0">
              <a:solidFill>
                <a:srgbClr val="C00000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21" name="3">
            <a:extLst>
              <a:ext uri="{FF2B5EF4-FFF2-40B4-BE49-F238E27FC236}">
                <a16:creationId xmlns:a16="http://schemas.microsoft.com/office/drawing/2014/main" id="{1FD42E8C-EF5D-7A23-F8A8-AD9D091C2F5B}"/>
              </a:ext>
            </a:extLst>
          </p:cNvPr>
          <p:cNvSpPr txBox="1"/>
          <p:nvPr/>
        </p:nvSpPr>
        <p:spPr>
          <a:xfrm>
            <a:off x="-6985702" y="-5224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C00000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3</a:t>
            </a:r>
            <a:endParaRPr lang="pt-BR" dirty="0">
              <a:solidFill>
                <a:srgbClr val="C00000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2" name="Retângulo 2">
            <a:extLst>
              <a:ext uri="{FF2B5EF4-FFF2-40B4-BE49-F238E27FC236}">
                <a16:creationId xmlns:a16="http://schemas.microsoft.com/office/drawing/2014/main" id="{7FB5E73F-8E2F-393C-6C84-6F0D786F5667}"/>
              </a:ext>
            </a:extLst>
          </p:cNvPr>
          <p:cNvSpPr/>
          <p:nvPr/>
        </p:nvSpPr>
        <p:spPr>
          <a:xfrm>
            <a:off x="608793" y="1"/>
            <a:ext cx="609600" cy="6857999"/>
          </a:xfrm>
          <a:prstGeom prst="rect">
            <a:avLst/>
          </a:prstGeom>
          <a:solidFill>
            <a:srgbClr val="E67E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 1">
            <a:extLst>
              <a:ext uri="{FF2B5EF4-FFF2-40B4-BE49-F238E27FC236}">
                <a16:creationId xmlns:a16="http://schemas.microsoft.com/office/drawing/2014/main" id="{C6113D0C-428C-11E3-AEE5-4B99F2E6B605}"/>
              </a:ext>
            </a:extLst>
          </p:cNvPr>
          <p:cNvSpPr/>
          <p:nvPr/>
        </p:nvSpPr>
        <p:spPr>
          <a:xfrm>
            <a:off x="-403" y="1"/>
            <a:ext cx="609196" cy="6857999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0368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5">
            <a:extLst>
              <a:ext uri="{FF2B5EF4-FFF2-40B4-BE49-F238E27FC236}">
                <a16:creationId xmlns:a16="http://schemas.microsoft.com/office/drawing/2014/main" id="{FC6D0A62-B11B-3F48-8F45-9B1DDE0673B4}"/>
              </a:ext>
            </a:extLst>
          </p:cNvPr>
          <p:cNvSpPr/>
          <p:nvPr/>
        </p:nvSpPr>
        <p:spPr>
          <a:xfrm>
            <a:off x="2437188" y="-2"/>
            <a:ext cx="9754811" cy="6858001"/>
          </a:xfrm>
          <a:prstGeom prst="rect">
            <a:avLst/>
          </a:prstGeom>
          <a:solidFill>
            <a:srgbClr val="B2DE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7" name="Fonte:">
            <a:extLst>
              <a:ext uri="{FF2B5EF4-FFF2-40B4-BE49-F238E27FC236}">
                <a16:creationId xmlns:a16="http://schemas.microsoft.com/office/drawing/2014/main" id="{644E0D86-EE53-CD3F-921F-9E8171BE8CC9}"/>
              </a:ext>
            </a:extLst>
          </p:cNvPr>
          <p:cNvSpPr txBox="1"/>
          <p:nvPr/>
        </p:nvSpPr>
        <p:spPr>
          <a:xfrm>
            <a:off x="2927033" y="6360481"/>
            <a:ext cx="4926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Fonte: Professor </a:t>
            </a:r>
            <a:r>
              <a:rPr lang="pt-BR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Eldrey</a:t>
            </a:r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S. Galindo</a:t>
            </a:r>
            <a:endParaRPr lang="pt-BR" sz="300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pic>
        <p:nvPicPr>
          <p:cNvPr id="16" name="Slide Visao Geral">
            <a:extLst>
              <a:ext uri="{FF2B5EF4-FFF2-40B4-BE49-F238E27FC236}">
                <a16:creationId xmlns:a16="http://schemas.microsoft.com/office/drawing/2014/main" id="{633A8DF7-4A57-EE0A-CE71-20CD3BF6C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328" y="1483459"/>
            <a:ext cx="8547879" cy="4801700"/>
          </a:xfrm>
          <a:prstGeom prst="rect">
            <a:avLst/>
          </a:prstGeom>
        </p:spPr>
      </p:pic>
      <p:pic>
        <p:nvPicPr>
          <p:cNvPr id="4" name="Slide Chat GPT">
            <a:extLst>
              <a:ext uri="{FF2B5EF4-FFF2-40B4-BE49-F238E27FC236}">
                <a16:creationId xmlns:a16="http://schemas.microsoft.com/office/drawing/2014/main" id="{483B1DF1-A0ED-083C-D7DF-DA3BF503C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6384" y="1483459"/>
            <a:ext cx="8536823" cy="4850189"/>
          </a:xfrm>
          <a:prstGeom prst="rect">
            <a:avLst/>
          </a:prstGeom>
        </p:spPr>
      </p:pic>
      <p:sp>
        <p:nvSpPr>
          <p:cNvPr id="12" name="Retro Gen AI">
            <a:extLst>
              <a:ext uri="{FF2B5EF4-FFF2-40B4-BE49-F238E27FC236}">
                <a16:creationId xmlns:a16="http://schemas.microsoft.com/office/drawing/2014/main" id="{104F43FA-BA23-BDF2-B14B-7494BAC2284E}"/>
              </a:ext>
            </a:extLst>
          </p:cNvPr>
          <p:cNvSpPr txBox="1"/>
          <p:nvPr/>
        </p:nvSpPr>
        <p:spPr>
          <a:xfrm>
            <a:off x="4003993" y="416401"/>
            <a:ext cx="46281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Retro </a:t>
            </a:r>
            <a:r>
              <a:rPr lang="pt-BR" sz="48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Gen</a:t>
            </a:r>
            <a:r>
              <a:rPr lang="pt-BR" sz="48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AI</a:t>
            </a:r>
            <a:endParaRPr lang="pt-BR" sz="1050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1" name="1">
            <a:extLst>
              <a:ext uri="{FF2B5EF4-FFF2-40B4-BE49-F238E27FC236}">
                <a16:creationId xmlns:a16="http://schemas.microsoft.com/office/drawing/2014/main" id="{5E6453FB-8EE3-E531-FCB0-BCECBC01D42E}"/>
              </a:ext>
            </a:extLst>
          </p:cNvPr>
          <p:cNvSpPr txBox="1"/>
          <p:nvPr/>
        </p:nvSpPr>
        <p:spPr>
          <a:xfrm>
            <a:off x="2886393" y="170180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1</a:t>
            </a:r>
            <a:endParaRPr lang="pt-BR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81F4703-9D5B-4CC2-2814-92E2B800745C}"/>
              </a:ext>
            </a:extLst>
          </p:cNvPr>
          <p:cNvSpPr/>
          <p:nvPr/>
        </p:nvSpPr>
        <p:spPr>
          <a:xfrm>
            <a:off x="1827588" y="-1"/>
            <a:ext cx="9754811" cy="6858000"/>
          </a:xfrm>
          <a:prstGeom prst="rect">
            <a:avLst/>
          </a:prstGeom>
          <a:solidFill>
            <a:srgbClr val="F1C4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Fonte">
            <a:extLst>
              <a:ext uri="{FF2B5EF4-FFF2-40B4-BE49-F238E27FC236}">
                <a16:creationId xmlns:a16="http://schemas.microsoft.com/office/drawing/2014/main" id="{4C27252D-CAB1-0FF9-B9A6-6A59D392DA5F}"/>
              </a:ext>
            </a:extLst>
          </p:cNvPr>
          <p:cNvSpPr txBox="1"/>
          <p:nvPr/>
        </p:nvSpPr>
        <p:spPr>
          <a:xfrm>
            <a:off x="2367854" y="6034606"/>
            <a:ext cx="8853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Fonte: https://learn.microsoft.com/pt-br/azure/search/retrieval-augmented-generation-overview</a:t>
            </a:r>
          </a:p>
        </p:txBody>
      </p:sp>
      <p:sp>
        <p:nvSpPr>
          <p:cNvPr id="14" name="Texto Slide">
            <a:extLst>
              <a:ext uri="{FF2B5EF4-FFF2-40B4-BE49-F238E27FC236}">
                <a16:creationId xmlns:a16="http://schemas.microsoft.com/office/drawing/2014/main" id="{B4C6ED66-0392-3E4E-C13A-55BF3E227A31}"/>
              </a:ext>
            </a:extLst>
          </p:cNvPr>
          <p:cNvSpPr txBox="1"/>
          <p:nvPr/>
        </p:nvSpPr>
        <p:spPr>
          <a:xfrm>
            <a:off x="2425729" y="1533055"/>
            <a:ext cx="769273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RAG amplia </a:t>
            </a:r>
            <a:r>
              <a:rPr lang="pt-BR" sz="2000" dirty="0" err="1">
                <a:latin typeface="72 Monospace" panose="020B0509030603020204" pitchFamily="49" charset="0"/>
                <a:cs typeface="72 Monospace" panose="020B0509030603020204" pitchFamily="49" charset="0"/>
              </a:rPr>
              <a:t>LLMs</a:t>
            </a:r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 (Large </a:t>
            </a:r>
            <a:r>
              <a:rPr lang="pt-BR" sz="2000" dirty="0" err="1">
                <a:latin typeface="72 Monospace" panose="020B0509030603020204" pitchFamily="49" charset="0"/>
                <a:cs typeface="72 Monospace" panose="020B0509030603020204" pitchFamily="49" charset="0"/>
              </a:rPr>
              <a:t>Language</a:t>
            </a:r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 Models) como ChatGPT.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Adiciona sistema de recuperação de informações.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Controla dados usados na formulação de respostas.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Ideal para aplicações empresariais.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Restringe IA generativa a conteúdo corporativo.</a:t>
            </a:r>
          </a:p>
          <a:p>
            <a:pPr algn="l"/>
            <a:endParaRPr lang="pt-BR" sz="2000" dirty="0"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pPr algn="l"/>
            <a:r>
              <a:rPr lang="pt-BR" sz="2000" dirty="0">
                <a:latin typeface="72 Monospace" panose="020B0509030603020204" pitchFamily="49" charset="0"/>
                <a:cs typeface="72 Monospace" panose="020B0509030603020204" pitchFamily="49" charset="0"/>
              </a:rPr>
              <a:t>Utiliza documentos, imagens vetorizadas e outros formatos de dados.</a:t>
            </a:r>
          </a:p>
        </p:txBody>
      </p:sp>
      <p:pic>
        <p:nvPicPr>
          <p:cNvPr id="15" name="Imagem Arquitetura" descr="Architecture diagram of information retrieval with search and ChatGPT.">
            <a:extLst>
              <a:ext uri="{FF2B5EF4-FFF2-40B4-BE49-F238E27FC236}">
                <a16:creationId xmlns:a16="http://schemas.microsoft.com/office/drawing/2014/main" id="{384E96A9-A463-BA1B-FCA1-5E614EBD4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0139" y="1596273"/>
            <a:ext cx="8784996" cy="3958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AG (Retrieval Augmented Generation)">
            <a:extLst>
              <a:ext uri="{FF2B5EF4-FFF2-40B4-BE49-F238E27FC236}">
                <a16:creationId xmlns:a16="http://schemas.microsoft.com/office/drawing/2014/main" id="{794EB82E-3DA6-483F-8B32-CDBF98AE06AB}"/>
              </a:ext>
            </a:extLst>
          </p:cNvPr>
          <p:cNvSpPr txBox="1"/>
          <p:nvPr/>
        </p:nvSpPr>
        <p:spPr>
          <a:xfrm>
            <a:off x="3401985" y="129962"/>
            <a:ext cx="76927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RAG (</a:t>
            </a:r>
            <a:r>
              <a:rPr lang="pt-BR" sz="32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Retrieval</a:t>
            </a:r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</a:t>
            </a:r>
            <a:r>
              <a:rPr lang="pt-BR" sz="3200" dirty="0" err="1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Augmented</a:t>
            </a:r>
            <a:r>
              <a:rPr lang="pt-BR" sz="32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 Generation)</a:t>
            </a:r>
          </a:p>
        </p:txBody>
      </p:sp>
      <p:sp>
        <p:nvSpPr>
          <p:cNvPr id="8" name="2">
            <a:extLst>
              <a:ext uri="{FF2B5EF4-FFF2-40B4-BE49-F238E27FC236}">
                <a16:creationId xmlns:a16="http://schemas.microsoft.com/office/drawing/2014/main" id="{E70F1956-34CA-45F8-E8BC-AC9D43DA683C}"/>
              </a:ext>
            </a:extLst>
          </p:cNvPr>
          <p:cNvSpPr txBox="1"/>
          <p:nvPr/>
        </p:nvSpPr>
        <p:spPr>
          <a:xfrm>
            <a:off x="2284385" y="-1520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E74C3C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2</a:t>
            </a:r>
            <a:endParaRPr lang="pt-BR" dirty="0">
              <a:solidFill>
                <a:srgbClr val="E74C3C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6" name="Retângulo 3">
            <a:extLst>
              <a:ext uri="{FF2B5EF4-FFF2-40B4-BE49-F238E27FC236}">
                <a16:creationId xmlns:a16="http://schemas.microsoft.com/office/drawing/2014/main" id="{8D72AB0E-A26A-9CA5-85C2-7B7BB69E58DD}"/>
              </a:ext>
            </a:extLst>
          </p:cNvPr>
          <p:cNvSpPr/>
          <p:nvPr/>
        </p:nvSpPr>
        <p:spPr>
          <a:xfrm>
            <a:off x="1217989" y="-1"/>
            <a:ext cx="9754810" cy="6858000"/>
          </a:xfrm>
          <a:prstGeom prst="rect">
            <a:avLst/>
          </a:prstGeom>
          <a:solidFill>
            <a:srgbClr val="F39C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GITHUB">
            <a:extLst>
              <a:ext uri="{FF2B5EF4-FFF2-40B4-BE49-F238E27FC236}">
                <a16:creationId xmlns:a16="http://schemas.microsoft.com/office/drawing/2014/main" id="{A15026C3-C77A-C4F2-0DA4-FFE0011DD8D6}"/>
              </a:ext>
            </a:extLst>
          </p:cNvPr>
          <p:cNvSpPr txBox="1"/>
          <p:nvPr/>
        </p:nvSpPr>
        <p:spPr>
          <a:xfrm>
            <a:off x="1543839" y="2397946"/>
            <a:ext cx="917431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C00000"/>
                </a:solidFill>
                <a:latin typeface="72 Monospace" panose="020B0509030603020204" pitchFamily="49" charset="0"/>
                <a:cs typeface="72 Monospace" panose="020B0509030603020204" pitchFamily="49" charset="0"/>
                <a:hlinkClick r:id="rId6"/>
              </a:rPr>
              <a:t>https://github.com/fabiomarcelodesouza/apresentacao-mobilize-arq-rag</a:t>
            </a:r>
            <a:endParaRPr lang="pt-BR" sz="4000" dirty="0">
              <a:solidFill>
                <a:srgbClr val="C00000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  <a:p>
            <a:endParaRPr lang="pt-BR" sz="900" dirty="0">
              <a:solidFill>
                <a:srgbClr val="C00000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8" name="Exemplo Prático">
            <a:extLst>
              <a:ext uri="{FF2B5EF4-FFF2-40B4-BE49-F238E27FC236}">
                <a16:creationId xmlns:a16="http://schemas.microsoft.com/office/drawing/2014/main" id="{64789BA6-4FFC-2BA9-DE96-B1B3B04DDB36}"/>
              </a:ext>
            </a:extLst>
          </p:cNvPr>
          <p:cNvSpPr txBox="1"/>
          <p:nvPr/>
        </p:nvSpPr>
        <p:spPr>
          <a:xfrm>
            <a:off x="2784341" y="240997"/>
            <a:ext cx="57390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solidFill>
                  <a:srgbClr val="C00000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Exemplo Prático</a:t>
            </a:r>
            <a:endParaRPr lang="pt-BR" sz="1050" dirty="0">
              <a:solidFill>
                <a:srgbClr val="C00000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19" name="3">
            <a:extLst>
              <a:ext uri="{FF2B5EF4-FFF2-40B4-BE49-F238E27FC236}">
                <a16:creationId xmlns:a16="http://schemas.microsoft.com/office/drawing/2014/main" id="{E01A755F-F286-6ED5-3734-BCF454DA8133}"/>
              </a:ext>
            </a:extLst>
          </p:cNvPr>
          <p:cNvSpPr txBox="1"/>
          <p:nvPr/>
        </p:nvSpPr>
        <p:spPr>
          <a:xfrm>
            <a:off x="1670693" y="-5224"/>
            <a:ext cx="8018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dirty="0">
                <a:solidFill>
                  <a:srgbClr val="C00000"/>
                </a:solidFill>
                <a:latin typeface="72 Monospace" panose="020B0509030603020204" pitchFamily="49" charset="0"/>
                <a:cs typeface="72 Monospace" panose="020B0509030603020204" pitchFamily="49" charset="0"/>
              </a:rPr>
              <a:t>3</a:t>
            </a:r>
            <a:endParaRPr lang="pt-BR" dirty="0">
              <a:solidFill>
                <a:srgbClr val="C00000"/>
              </a:solidFill>
              <a:latin typeface="72 Monospace" panose="020B0509030603020204" pitchFamily="49" charset="0"/>
              <a:cs typeface="72 Monospace" panose="020B0509030603020204" pitchFamily="49" charset="0"/>
            </a:endParaRPr>
          </a:p>
        </p:txBody>
      </p:sp>
      <p:sp>
        <p:nvSpPr>
          <p:cNvPr id="2" name="Retângulo 2">
            <a:extLst>
              <a:ext uri="{FF2B5EF4-FFF2-40B4-BE49-F238E27FC236}">
                <a16:creationId xmlns:a16="http://schemas.microsoft.com/office/drawing/2014/main" id="{7FB5E73F-8E2F-393C-6C84-6F0D786F5667}"/>
              </a:ext>
            </a:extLst>
          </p:cNvPr>
          <p:cNvSpPr/>
          <p:nvPr/>
        </p:nvSpPr>
        <p:spPr>
          <a:xfrm>
            <a:off x="608793" y="1"/>
            <a:ext cx="609600" cy="6857999"/>
          </a:xfrm>
          <a:prstGeom prst="rect">
            <a:avLst/>
          </a:prstGeom>
          <a:solidFill>
            <a:srgbClr val="E67E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 1">
            <a:extLst>
              <a:ext uri="{FF2B5EF4-FFF2-40B4-BE49-F238E27FC236}">
                <a16:creationId xmlns:a16="http://schemas.microsoft.com/office/drawing/2014/main" id="{C6113D0C-428C-11E3-AEE5-4B99F2E6B605}"/>
              </a:ext>
            </a:extLst>
          </p:cNvPr>
          <p:cNvSpPr/>
          <p:nvPr/>
        </p:nvSpPr>
        <p:spPr>
          <a:xfrm>
            <a:off x="-403" y="1"/>
            <a:ext cx="609196" cy="6857999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2" name="Zoom de Slide 21">
                <a:extLst>
                  <a:ext uri="{FF2B5EF4-FFF2-40B4-BE49-F238E27FC236}">
                    <a16:creationId xmlns:a16="http://schemas.microsoft.com/office/drawing/2014/main" id="{E38141A5-F18C-973D-4171-FCC88BAB56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5361781"/>
                  </p:ext>
                </p:extLst>
              </p:nvPr>
            </p:nvGraphicFramePr>
            <p:xfrm>
              <a:off x="0" y="-7295669"/>
              <a:ext cx="12192000" cy="6858000"/>
            </p:xfrm>
            <a:graphic>
              <a:graphicData uri="http://schemas.microsoft.com/office/powerpoint/2016/slidezoom">
                <pslz:sldZm>
                  <pslz:sldZmObj sldId="266" cId="3461542176">
                    <pslz:zmPr id="{98C1A2BA-C66B-414C-B644-994D94DDE208}" returnToParent="0" transitionDur="100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12192000" cy="68580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2" name="Zoom de Slide 21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E38141A5-F18C-973D-4171-FCC88BAB56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-7295669"/>
                <a:ext cx="12192000" cy="68580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2693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1019</TotalTime>
  <Words>675</Words>
  <Application>Microsoft Office PowerPoint</Application>
  <PresentationFormat>Widescreen</PresentationFormat>
  <Paragraphs>110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72 Monospace</vt:lpstr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HomeLab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Fabio Souza</dc:creator>
  <cp:lastModifiedBy>Fabio Souza</cp:lastModifiedBy>
  <cp:revision>44</cp:revision>
  <dcterms:created xsi:type="dcterms:W3CDTF">2023-05-19T13:42:51Z</dcterms:created>
  <dcterms:modified xsi:type="dcterms:W3CDTF">2024-03-18T03:04:17Z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a7ed875-cb67-40d7-9ea6-a804b08b1148_Enabled">
    <vt:lpwstr>true</vt:lpwstr>
  </property>
  <property fmtid="{D5CDD505-2E9C-101B-9397-08002B2CF9AE}" pid="3" name="MSIP_Label_9a7ed875-cb67-40d7-9ea6-a804b08b1148_SetDate">
    <vt:lpwstr>2023-05-19T14:41:42Z</vt:lpwstr>
  </property>
  <property fmtid="{D5CDD505-2E9C-101B-9397-08002B2CF9AE}" pid="4" name="MSIP_Label_9a7ed875-cb67-40d7-9ea6-a804b08b1148_Method">
    <vt:lpwstr>Privileged</vt:lpwstr>
  </property>
  <property fmtid="{D5CDD505-2E9C-101B-9397-08002B2CF9AE}" pid="5" name="MSIP_Label_9a7ed875-cb67-40d7-9ea6-a804b08b1148_Name">
    <vt:lpwstr>9a7ed875-cb67-40d7-9ea6-a804b08b1148</vt:lpwstr>
  </property>
  <property fmtid="{D5CDD505-2E9C-101B-9397-08002B2CF9AE}" pid="6" name="MSIP_Label_9a7ed875-cb67-40d7-9ea6-a804b08b1148_SiteId">
    <vt:lpwstr>473672ba-cd07-4371-a2ae-788b4c61840e</vt:lpwstr>
  </property>
  <property fmtid="{D5CDD505-2E9C-101B-9397-08002B2CF9AE}" pid="7" name="MSIP_Label_9a7ed875-cb67-40d7-9ea6-a804b08b1148_ActionId">
    <vt:lpwstr>834d4487-1853-4c00-a511-44549fbf6d5b</vt:lpwstr>
  </property>
  <property fmtid="{D5CDD505-2E9C-101B-9397-08002B2CF9AE}" pid="8" name="MSIP_Label_9a7ed875-cb67-40d7-9ea6-a804b08b1148_ContentBits">
    <vt:lpwstr>0</vt:lpwstr>
  </property>
</Properties>
</file>

<file path=docProps/thumbnail.jpeg>
</file>